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74" r:id="rId8"/>
    <p:sldId id="264" r:id="rId9"/>
    <p:sldId id="276" r:id="rId10"/>
    <p:sldId id="263" r:id="rId11"/>
    <p:sldId id="269" r:id="rId12"/>
    <p:sldId id="273" r:id="rId13"/>
    <p:sldId id="268" r:id="rId14"/>
    <p:sldId id="27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44EB6-732B-4101-B238-6EB8F70194F7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B2EEF-C24F-44A0-A02F-F1E43CEB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00175"/>
            <a:ext cx="7772400" cy="2100278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ru-RU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sz="20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214291"/>
            <a:ext cx="7643866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2250" lvl="0" indent="-222250" algn="ctr">
              <a:lnSpc>
                <a:spcPts val="2040"/>
              </a:lnSpc>
            </a:pPr>
            <a:r>
              <a:rPr lang="ru-RU" sz="20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</a:rPr>
              <a:t>  </a:t>
            </a:r>
            <a:endParaRPr lang="ru-RU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latin typeface="Times New Roman"/>
              <a:ea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7686" y="5929330"/>
            <a:ext cx="1152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7224" y="571480"/>
            <a:ext cx="7500990" cy="5357850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Муниципальное бюджетное  дошкольное образовательное учреждение «Центр развития ребенка – детский сад» </a:t>
            </a:r>
          </a:p>
          <a:p>
            <a:pPr algn="ctr"/>
            <a:r>
              <a:rPr lang="ru-RU" sz="14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Г. Нурлат Республики Татарстан</a:t>
            </a:r>
          </a:p>
          <a:p>
            <a:pPr algn="ctr"/>
            <a:endParaRPr lang="ru-RU" sz="2400" b="1" dirty="0" smtClean="0">
              <a:ln w="10541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  <a:p>
            <a:pPr algn="ctr"/>
            <a:r>
              <a:rPr lang="ru-RU" sz="40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Программа кружка </a:t>
            </a:r>
            <a:br>
              <a:rPr lang="ru-RU" sz="40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sz="40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«</a:t>
            </a:r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Волшебная</a:t>
            </a:r>
            <a:r>
              <a:rPr lang="ru-RU" sz="40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 бумага»</a:t>
            </a:r>
            <a:r>
              <a:rPr lang="ru-RU" sz="32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/>
            </a:r>
            <a:br>
              <a:rPr lang="ru-RU" sz="32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</a:br>
            <a:endParaRPr lang="ru-RU" sz="2400" b="1" dirty="0" smtClean="0">
              <a:ln w="10541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  <a:p>
            <a:pPr algn="r"/>
            <a:endParaRPr lang="ru-RU" sz="1600" b="1" dirty="0" smtClean="0">
              <a:ln w="10541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  <a:p>
            <a:pPr algn="r"/>
            <a:endParaRPr lang="ru-RU" b="1" dirty="0" smtClean="0">
              <a:ln w="10541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  <a:p>
            <a:pPr algn="r"/>
            <a:r>
              <a:rPr lang="ru-RU" sz="14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Руководители кружка:</a:t>
            </a:r>
          </a:p>
          <a:p>
            <a:pPr algn="r"/>
            <a:r>
              <a:rPr lang="ru-RU" sz="1400" b="1" dirty="0" err="1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Ахсанова</a:t>
            </a:r>
            <a:r>
              <a:rPr lang="ru-RU" sz="14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А.В.</a:t>
            </a:r>
          </a:p>
          <a:p>
            <a:pPr algn="r"/>
            <a:r>
              <a:rPr lang="ru-RU" sz="1400" b="1" dirty="0" err="1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Клементьева</a:t>
            </a:r>
            <a:r>
              <a:rPr lang="ru-RU" sz="14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А.В</a:t>
            </a:r>
            <a:r>
              <a:rPr lang="ru-RU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.</a:t>
            </a:r>
          </a:p>
          <a:p>
            <a:pPr algn="ctr"/>
            <a:r>
              <a:rPr lang="ru-RU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2015г.</a:t>
            </a:r>
            <a:endParaRPr lang="ru-RU" dirty="0">
              <a:ln w="10541" cmpd="sng">
                <a:noFill/>
                <a:prstDash val="solid"/>
              </a:ln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785786" y="500042"/>
            <a:ext cx="3714776" cy="20526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 подготовительной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школе группы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– воспитатели группы.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857752" y="500042"/>
            <a:ext cx="3786214" cy="207170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реализации</a:t>
            </a:r>
          </a:p>
          <a:p>
            <a:pPr lvl="0">
              <a:buNone/>
            </a:pPr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«ЦРР – детский сад»</a:t>
            </a:r>
          </a:p>
          <a:p>
            <a:pPr lvl="0" algn="ctr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Нурлат РТ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291361" y="714356"/>
            <a:ext cx="26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Целевая группа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99592" y="2786058"/>
            <a:ext cx="7744373" cy="371477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bg1"/>
              </a:solidFill>
              <a:latin typeface="Arial" pitchFamily="34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Описание </a:t>
            </a:r>
            <a:r>
              <a:rPr lang="ru-RU" sz="2000" b="1" dirty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места кружка в учебном </a:t>
            </a:r>
            <a:r>
              <a:rPr lang="ru-RU" sz="2000" b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плане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Данный возраст характеризуется значительным ростом физических возможностей, особенно активным развитием мелких мышц кистей рук, изменением психологической позиции и ощущением дошкольниками «взрослости», желанием проявить свою индивидуальность и творческие способности.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Программа рассчитана на один год обучения, 1 раз в неделю, 4 раза в месяц, 36 раз в год,  длительностью 25 -  30 минут во второй половине дня, по подгруппам. Длительность продуктивной деятельности с детьми может варьироваться в зависимости от ситуации и желания детей.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Занятия проходят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форме игры, для обыгрывания определенного сюжета используются стихотворные формы, сказки, подвижные и пальчиковые игры, персонажи (игрушки и куклы из различных театров, изображения того или иного персонажа, который обыгрывается).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8258204" cy="2254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357166"/>
            <a:ext cx="8501122" cy="621510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 </a:t>
            </a:r>
            <a:endParaRPr lang="ru-RU" sz="12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28860" y="428604"/>
            <a:ext cx="471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Актуальность  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1500174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85786" y="785795"/>
            <a:ext cx="778674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85786" y="3786190"/>
            <a:ext cx="77153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785786" y="785795"/>
            <a:ext cx="7786742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Художественно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эстетическое воспитание занимает одно из ведущих мест в содержании воспитательного процесса дошкольного учреждения и является его приоритетным направлением. Для эстетического развития личности ребенка огромное значение имеет разнообразная художественная деятельность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изобразительная, музыкальная, художественно-речевая и др. Важной задачей эстетического воспитания является формирование у детей эстетических интересов, потребностей, эстетического вкуса, а также творческих способностей. </a:t>
            </a:r>
          </a:p>
          <a:p>
            <a:pPr lvl="0" indent="228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 descr="C:\Users\User1\Desktop\Кружок\фото23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643182"/>
            <a:ext cx="3857652" cy="350046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6" name="Picture 3" descr="C:\Users\User1\Desktop\Кружок\фото23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43182"/>
            <a:ext cx="4000528" cy="350046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85786" y="1857364"/>
            <a:ext cx="7643866" cy="471490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42976" y="285728"/>
            <a:ext cx="6858048" cy="128588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творческих способностей детей средствами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пластики и оригами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428728" y="1643050"/>
            <a:ext cx="6429420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Обучать техническим приемам и способам создания различных поделок из бумаги.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Формировать сенсорные способности, целенаправленное аналитико-синтетическое восприятие создаваемого предмета, обобщенное представление об однородных предметах и сходных способах их создания.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Создавать условия для развития творческой активности детей, участвующих в кружковой деятельности, а также поэтапное освоение детьми различных видов бумажной пластики и оригами.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Формировать умение оценивать создаваемые предметы, развивать эмоциональную    отзывчивость.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Воспитывать  у детей интерес к бумажной пластике и оригами.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Развивать творческие способности дошкольников.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Воспитывать культуру деятельности, формировать навыки сотрудничества.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Развивать навыки декоративного искусства.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Способствовать развитию мелкой мускулатуры рук, воображения и фантазии.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14348" y="500042"/>
            <a:ext cx="7715304" cy="578647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71538" y="500042"/>
            <a:ext cx="714380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Формы работы в кружке: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традиционные, инновационные, комбинированные и практические занятия;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беседы, игры, праздники, конкурсы, викторины.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А также различные методы: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Arial" pitchFamily="34" charset="0"/>
                <a:ea typeface="Times New Roman" pitchFamily="18" charset="0"/>
              </a:rPr>
              <a:t>-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словесный (устное изложение, беседа, рассказ и т.д.)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наглядный: показ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мультимедийных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материалов, иллюстраций; наблюдение, показ педагогом, работа по образцу и др.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-практический:  выполнение работ по инструкционным картам, схемам и др.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Методы, в основе которых лежит уровень деятельности детей: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-объяснительно-иллюстративный – дети воспринимают и усваивают готовую информацию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-репродуктивный – воспитанники воспроизводят полученные знания и освоенные способы деятельности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-частично-поисковый – участие детей в коллективном поиске, решение поставленной задачи совместно с педагогом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исследовательский – самостоятельная творческая работа детей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Методы, в основе которых лежит форма организации деятельности детей на занятиях: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-фронтальный – одновременная работа со всеми  детьми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-индивидуально-фронтальный – чередование индивидуальных и фронтальных форм работы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-групповой – организация работы в группах.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индивидуальный – индивидуальное выполнение заданий, решение проблем.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00034" y="357166"/>
            <a:ext cx="8072494" cy="585791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бумагопластики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используемые в кружке: </a:t>
            </a:r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оригами;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-торцевание;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квиллинг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-работа с гофрированной бумагой; 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изделия в технике обрывной и отрезной аппликации;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изделия из полосок;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изделия на основе коробок;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изделия на основе цилиндра;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изделия на основе конуса;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изделия на основе геометрических тел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изделия на основе мятой бумаги.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Бумагопластика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 позволяет создавать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полуобъемные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объемные бумажные композиции, схожие внешне с барельефом и скульптурой. Цветы, животные, сказочные герои, выполненные в этой технике, за счет объема выглядят как настоящие произведения искусства.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 создаются из отдельных элементов, каждому из которых специальными инструментами придается нужные форма и объем. Затем элементы собираются в композицию, образуя целостный образ.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00034" y="500042"/>
            <a:ext cx="8286808" cy="57150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14356"/>
            <a:ext cx="7215238" cy="514353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71472" y="571480"/>
            <a:ext cx="8001056" cy="564360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Планируемый результат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результате обучения по данной программе  дети: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научатся различным приемам работы с бумагой;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будут знать основные геометрические понятия и базовые формы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квиллинга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научатся следовать устным инструкциям, читать и зарисовывать схемы изделий; создавать изделия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квиллинга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пользуясь инструкционными картами и схемами;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будут создавать композиции с изделиями, выполненными в разных техниках;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разовьют внимание, память, мышление, пространственное воображение; мелкую моторику рук и глазомер; художественный вкус, творческие способности и фантазию.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познакомятся с искусством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бумагокручения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овладеют навыками культуры труда;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улучшат свои коммуникативные способности и приобретут навыки работы в коллективе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42910" y="714356"/>
            <a:ext cx="7986762" cy="550072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b="16686"/>
          <a:stretch>
            <a:fillRect/>
          </a:stretch>
        </p:blipFill>
        <p:spPr bwMode="auto">
          <a:xfrm>
            <a:off x="2000232" y="928670"/>
            <a:ext cx="5429288" cy="507209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42910" y="214290"/>
            <a:ext cx="7715304" cy="635798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28662" y="855464"/>
          <a:ext cx="7143800" cy="5374032"/>
        </p:xfrm>
        <a:graphic>
          <a:graphicData uri="http://schemas.openxmlformats.org/drawingml/2006/table">
            <a:tbl>
              <a:tblPr/>
              <a:tblGrid>
                <a:gridCol w="714380"/>
                <a:gridCol w="1214446"/>
                <a:gridCol w="4286279"/>
                <a:gridCol w="928695"/>
              </a:tblGrid>
              <a:tr h="303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Тема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525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Сентябрь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Это чудо бумага»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Знакомство со свойствами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бумаги</a:t>
                      </a: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40">
                <a:tc rowSpan="4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«Гроздь винограда»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Аппликация из салфеток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Бабочки»</a:t>
                      </a:r>
                      <a:r>
                        <a:rPr lang="ru-RU" sz="1400" b="1" baseline="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Объёмная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аппликация  из бумаги с элементами оригами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«Корзина с грибами»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Объёмныйквиллинг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из гофрированного картона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6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«Осеннее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дерево»</a:t>
                      </a:r>
                      <a:r>
                        <a:rPr lang="ru-RU" sz="1400" b="1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                                                                 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Квиллинг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, коллективная работа.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480">
                <a:tc rowSpan="4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   Ноябрь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Хризантемы»</a:t>
                      </a:r>
                      <a:r>
                        <a:rPr lang="ru-RU" sz="1400" b="1" baseline="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                                                                    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Цветок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из бумаги с элементами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квиллинга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«Корзина с фруктами»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объёмная аппликация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«Чудо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кружочки»</a:t>
                      </a:r>
                      <a:r>
                        <a:rPr lang="ru-RU" sz="1400" b="1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                                                           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Изготовление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разных образов из разноцветных кругов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2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«Эти забавные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животные»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Оригами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62" marR="615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86050" y="214290"/>
            <a:ext cx="3214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Тематический план кружка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Волшебная бумага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00034" y="285728"/>
            <a:ext cx="8215370" cy="621510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42976" y="357166"/>
          <a:ext cx="6858048" cy="6248021"/>
        </p:xfrm>
        <a:graphic>
          <a:graphicData uri="http://schemas.openxmlformats.org/drawingml/2006/table">
            <a:tbl>
              <a:tblPr/>
              <a:tblGrid>
                <a:gridCol w="723674"/>
                <a:gridCol w="1299151"/>
                <a:gridCol w="3977967"/>
                <a:gridCol w="857256"/>
              </a:tblGrid>
              <a:tr h="500066">
                <a:tc rowSpan="4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 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е к а б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   «Ворона»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Игрушка из картона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«Кедровая шишка»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Объёмная аппликация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«Ёлочка»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Оригами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«Новогодние игрушки»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906">
                <a:tc rowSpan="2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Я н в а р ь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«Чудная снежинка»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Ажурная модель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2-3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«Снегирь на ветке рябины»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089">
                <a:tc rowSpan="4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Февраль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«Самолет»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Оригами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8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«Жираф»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Оригами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Поздравительная открытка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«Ромашка»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Аппликация с элементами оригами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045">
                <a:tc rowSpan="4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Март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«Открытка к 8 марта»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«Бумажные цветы»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оригами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7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«Красивые тарелочки»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Декупаж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«Котик»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Фигурки из мятой бумаги.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188" marR="581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42910" y="428604"/>
            <a:ext cx="7786742" cy="585791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1397000"/>
          <a:ext cx="6477006" cy="4032263"/>
        </p:xfrm>
        <a:graphic>
          <a:graphicData uri="http://schemas.openxmlformats.org/drawingml/2006/table">
            <a:tbl>
              <a:tblPr/>
              <a:tblGrid>
                <a:gridCol w="654854"/>
                <a:gridCol w="916782"/>
                <a:gridCol w="4286280"/>
                <a:gridCol w="619090"/>
              </a:tblGrid>
              <a:tr h="751709">
                <a:tc rowSpan="4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Коллективная аппликация 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«Весенний букет»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8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«Ракеты»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Оригами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 Золотое яичко»</a:t>
                      </a:r>
                      <a:r>
                        <a:rPr lang="ru-RU" sz="14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Квиллинг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7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Коллективная аппликация 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«Цветы луговые»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854">
                <a:tc rowSpan="2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«Одуванчики»</a:t>
                      </a:r>
                      <a:r>
                        <a:rPr lang="ru-RU" sz="14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Квилинг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40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2-3 Коллективная работа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«Весенняя   картинка»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85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И того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42910" y="357166"/>
            <a:ext cx="7929618" cy="62865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785786" y="0"/>
            <a:ext cx="835821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500298" y="2000240"/>
            <a:ext cx="578647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Библиотечный фонд (книга печати)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-«Аппликация» М.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Гусакова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1997г.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-«Изобразительная деятельность в детском саду» И. А. Лыкова 2009г.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-Волшебные ножницы» Н. Алексеевская 1998г.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«Оригами для дошкольников»  С.В.Соколова 2008г.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«Путь бумаги». М. В.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Гусакова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«Дошкольное воспитание» 1981г.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«Сделаем это сами»К.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Лубковская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1983г.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«Уроки занимательного труда»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Л.Васильева-Гангус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1987г.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«Фантазии круглый год»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С.Конощук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2011г.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857224" y="4357694"/>
            <a:ext cx="7358114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Печатные пособия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-  предметные картинки: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- серия сюжетных картин: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наглядно-демонстрационные пособия: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- иллюстративный материал.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Цифровые образовательные ресурсы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Музыкальные пособия:   «Малыш на природе» МР3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Интернет-ресурсы: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Портал «Страна мастеров» http:/stranamasterov.ru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Учебно-практическое оборудование: материал для художественного творчества.                           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5852" y="285728"/>
            <a:ext cx="65008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Материально-техническая база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игровая комната;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ноутбук; музыкальный центр;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мультимедиапроектор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экран,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аудиооборудование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ножницы, зубочистки,  клей ПВА, кисти ,салфетки,  бумага разного формата, расцветки и качества.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инструкционные карты и схемы изготовления  поделок                                                                                                                                  - шкафы для пособий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                                                                                 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детские столы и стулья</a:t>
            </a:r>
            <a:endParaRPr lang="ru-RU" sz="1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7224" y="500042"/>
            <a:ext cx="7500990" cy="578647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214422"/>
            <a:ext cx="5712000" cy="42840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465</TotalTime>
  <Words>1176</Words>
  <Application>Microsoft Office PowerPoint</Application>
  <PresentationFormat>Экран (4:3)</PresentationFormat>
  <Paragraphs>257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кружка  «Волшебная бумага» На 2015-2016 учебный год </dc:title>
  <cp:lastModifiedBy>User1</cp:lastModifiedBy>
  <cp:revision>57</cp:revision>
  <dcterms:modified xsi:type="dcterms:W3CDTF">2015-10-23T08:49:01Z</dcterms:modified>
</cp:coreProperties>
</file>